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6" r:id="rId3"/>
    <p:sldId id="259" r:id="rId4"/>
    <p:sldId id="260" r:id="rId5"/>
    <p:sldId id="337" r:id="rId6"/>
    <p:sldId id="262" r:id="rId7"/>
    <p:sldId id="263" r:id="rId8"/>
    <p:sldId id="264" r:id="rId9"/>
    <p:sldId id="265" r:id="rId10"/>
    <p:sldId id="276" r:id="rId11"/>
    <p:sldId id="266" r:id="rId12"/>
    <p:sldId id="271" r:id="rId13"/>
    <p:sldId id="335" r:id="rId14"/>
    <p:sldId id="277" r:id="rId15"/>
    <p:sldId id="338" r:id="rId16"/>
    <p:sldId id="33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347903-F1DC-4F03-88D4-9DD3DAC9A81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B56D7AC-5724-409D-AAF3-9B68654242DA}">
      <dgm:prSet/>
      <dgm:spPr/>
      <dgm:t>
        <a:bodyPr/>
        <a:lstStyle/>
        <a:p>
          <a:r>
            <a:rPr lang="en-US" dirty="0"/>
            <a:t>Pharma Connect is a state-of-the-art platform designed to improve medication access and optimize pharmacy inventory management. By integrating real-time data, auditing, and advanced database features such as triggers, cursors, and packages, Pharma Connect ensures seamless operations and data accuracy.</a:t>
          </a:r>
        </a:p>
      </dgm:t>
    </dgm:pt>
    <dgm:pt modelId="{0FEBE7D7-AF9F-4F75-BE66-4ADF68048E46}" type="parTrans" cxnId="{AF2EAF78-527C-4A03-9808-0C75FFD40A1D}">
      <dgm:prSet/>
      <dgm:spPr/>
      <dgm:t>
        <a:bodyPr/>
        <a:lstStyle/>
        <a:p>
          <a:endParaRPr lang="en-US"/>
        </a:p>
      </dgm:t>
    </dgm:pt>
    <dgm:pt modelId="{914CF899-8F7D-493A-A38E-4A4F4C6D1BF4}" type="sibTrans" cxnId="{AF2EAF78-527C-4A03-9808-0C75FFD40A1D}">
      <dgm:prSet/>
      <dgm:spPr/>
      <dgm:t>
        <a:bodyPr/>
        <a:lstStyle/>
        <a:p>
          <a:endParaRPr lang="en-US"/>
        </a:p>
      </dgm:t>
    </dgm:pt>
    <dgm:pt modelId="{817A375D-C459-4BFB-B2CB-DF8BC888432B}">
      <dgm:prSet/>
      <dgm:spPr/>
      <dgm:t>
        <a:bodyPr/>
        <a:lstStyle/>
        <a:p>
          <a:r>
            <a:rPr lang="en-US" dirty="0"/>
            <a:t>It automates key processes, enhances data accuracy, and strengthens security. Future improvements may include more detailed audit logs, better real-time update mechanisms, and enhanced performance.</a:t>
          </a:r>
        </a:p>
      </dgm:t>
    </dgm:pt>
    <dgm:pt modelId="{D7C236F2-FD02-485D-8D5A-6AE66364FEB0}" type="sibTrans" cxnId="{DF6CAD5A-43E5-480C-A013-6A8D1973F444}">
      <dgm:prSet/>
      <dgm:spPr/>
      <dgm:t>
        <a:bodyPr/>
        <a:lstStyle/>
        <a:p>
          <a:endParaRPr lang="en-US"/>
        </a:p>
      </dgm:t>
    </dgm:pt>
    <dgm:pt modelId="{A684AAA5-ECC0-4795-8786-CF63CC4CE577}" type="parTrans" cxnId="{DF6CAD5A-43E5-480C-A013-6A8D1973F444}">
      <dgm:prSet/>
      <dgm:spPr/>
      <dgm:t>
        <a:bodyPr/>
        <a:lstStyle/>
        <a:p>
          <a:endParaRPr lang="en-US"/>
        </a:p>
      </dgm:t>
    </dgm:pt>
    <dgm:pt modelId="{8CDE5597-AA17-45BE-BA0A-ECD716F631AE}">
      <dgm:prSet/>
      <dgm:spPr/>
      <dgm:t>
        <a:bodyPr/>
        <a:lstStyle/>
        <a:p>
          <a:r>
            <a:rPr lang="en-US"/>
            <a:t>The development process utilizes cutting-edge technologies, including </a:t>
          </a:r>
          <a:r>
            <a:rPr lang="en-US" b="1"/>
            <a:t>Oracle 21c Database</a:t>
          </a:r>
          <a:r>
            <a:rPr lang="en-US"/>
            <a:t> for high performance and scalability, and </a:t>
          </a:r>
          <a:r>
            <a:rPr lang="en-US" b="1"/>
            <a:t>Oracle SQL Developer</a:t>
          </a:r>
          <a:r>
            <a:rPr lang="en-US"/>
            <a:t>, a robust tool for database design and query optimization. Collaboration among the development team is streamlined through </a:t>
          </a:r>
          <a:r>
            <a:rPr lang="en-US" b="1"/>
            <a:t>GitHub</a:t>
          </a:r>
          <a:r>
            <a:rPr lang="en-US"/>
            <a:t>, which facilitates version control and efficient teamwork.</a:t>
          </a:r>
        </a:p>
      </dgm:t>
    </dgm:pt>
    <dgm:pt modelId="{E633FFA8-F6B1-42F8-A5C8-5649CD339122}" type="parTrans" cxnId="{068C0A83-963B-4DC5-A9D4-06FFFF42778C}">
      <dgm:prSet/>
      <dgm:spPr/>
      <dgm:t>
        <a:bodyPr/>
        <a:lstStyle/>
        <a:p>
          <a:endParaRPr lang="en-US"/>
        </a:p>
      </dgm:t>
    </dgm:pt>
    <dgm:pt modelId="{CF898A2B-194D-48ED-B1F3-71C827BC0346}" type="sibTrans" cxnId="{068C0A83-963B-4DC5-A9D4-06FFFF42778C}">
      <dgm:prSet/>
      <dgm:spPr/>
      <dgm:t>
        <a:bodyPr/>
        <a:lstStyle/>
        <a:p>
          <a:endParaRPr lang="en-US"/>
        </a:p>
      </dgm:t>
    </dgm:pt>
    <dgm:pt modelId="{2F1CAFE9-F1EF-44BC-86DA-EBF706D95BD1}">
      <dgm:prSet/>
      <dgm:spPr/>
      <dgm:t>
        <a:bodyPr/>
        <a:lstStyle/>
        <a:p>
          <a:r>
            <a:rPr lang="en-US"/>
            <a:t>These tools and features empower PharmaConnect to deliver a reliable, secure, and collaborative environment for pharmacies and patients, enhancing overall healthcare accessibility and inventory management.</a:t>
          </a:r>
        </a:p>
      </dgm:t>
    </dgm:pt>
    <dgm:pt modelId="{0F6888A7-7F8B-427A-8F7D-6B5938ECA379}" type="parTrans" cxnId="{5E99460B-047A-49D5-8774-87136E37E919}">
      <dgm:prSet/>
      <dgm:spPr/>
      <dgm:t>
        <a:bodyPr/>
        <a:lstStyle/>
        <a:p>
          <a:endParaRPr lang="en-US"/>
        </a:p>
      </dgm:t>
    </dgm:pt>
    <dgm:pt modelId="{2F99D426-C8FF-49AD-BD0E-E55A300C6A06}" type="sibTrans" cxnId="{5E99460B-047A-49D5-8774-87136E37E919}">
      <dgm:prSet/>
      <dgm:spPr/>
      <dgm:t>
        <a:bodyPr/>
        <a:lstStyle/>
        <a:p>
          <a:endParaRPr lang="en-US"/>
        </a:p>
      </dgm:t>
    </dgm:pt>
    <dgm:pt modelId="{DFB89ED8-AAE1-4ABB-B5A3-A14B0B1BB2CF}" type="pres">
      <dgm:prSet presAssocID="{8E347903-F1DC-4F03-88D4-9DD3DAC9A813}" presName="linear" presStyleCnt="0">
        <dgm:presLayoutVars>
          <dgm:animLvl val="lvl"/>
          <dgm:resizeHandles val="exact"/>
        </dgm:presLayoutVars>
      </dgm:prSet>
      <dgm:spPr/>
    </dgm:pt>
    <dgm:pt modelId="{D739B808-6D3A-4B7D-BDD6-80454C8879B5}" type="pres">
      <dgm:prSet presAssocID="{BB56D7AC-5724-409D-AAF3-9B68654242D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4EDE6E7-9A5D-4A64-AE53-A0BB346032F5}" type="pres">
      <dgm:prSet presAssocID="{914CF899-8F7D-493A-A38E-4A4F4C6D1BF4}" presName="spacer" presStyleCnt="0"/>
      <dgm:spPr/>
    </dgm:pt>
    <dgm:pt modelId="{21CB8FD5-404A-4438-A0F6-1243C77CC472}" type="pres">
      <dgm:prSet presAssocID="{8CDE5597-AA17-45BE-BA0A-ECD716F631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BD40E2-8914-49BA-90DE-44CC6F0C3822}" type="pres">
      <dgm:prSet presAssocID="{CF898A2B-194D-48ED-B1F3-71C827BC0346}" presName="spacer" presStyleCnt="0"/>
      <dgm:spPr/>
    </dgm:pt>
    <dgm:pt modelId="{3C1C7D1E-16D4-4660-AD65-CAC38F404943}" type="pres">
      <dgm:prSet presAssocID="{2F1CAFE9-F1EF-44BC-86DA-EBF706D95BD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44E91EA-335F-4C94-BF37-079C42AE3612}" type="pres">
      <dgm:prSet presAssocID="{2F99D426-C8FF-49AD-BD0E-E55A300C6A06}" presName="spacer" presStyleCnt="0"/>
      <dgm:spPr/>
    </dgm:pt>
    <dgm:pt modelId="{BAEDA75C-2413-4508-8C14-E6378C6B38DE}" type="pres">
      <dgm:prSet presAssocID="{817A375D-C459-4BFB-B2CB-DF8BC888432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99460B-047A-49D5-8774-87136E37E919}" srcId="{8E347903-F1DC-4F03-88D4-9DD3DAC9A813}" destId="{2F1CAFE9-F1EF-44BC-86DA-EBF706D95BD1}" srcOrd="2" destOrd="0" parTransId="{0F6888A7-7F8B-427A-8F7D-6B5938ECA379}" sibTransId="{2F99D426-C8FF-49AD-BD0E-E55A300C6A06}"/>
    <dgm:cxn modelId="{AF2EAF78-527C-4A03-9808-0C75FFD40A1D}" srcId="{8E347903-F1DC-4F03-88D4-9DD3DAC9A813}" destId="{BB56D7AC-5724-409D-AAF3-9B68654242DA}" srcOrd="0" destOrd="0" parTransId="{0FEBE7D7-AF9F-4F75-BE66-4ADF68048E46}" sibTransId="{914CF899-8F7D-493A-A38E-4A4F4C6D1BF4}"/>
    <dgm:cxn modelId="{DF6CAD5A-43E5-480C-A013-6A8D1973F444}" srcId="{8E347903-F1DC-4F03-88D4-9DD3DAC9A813}" destId="{817A375D-C459-4BFB-B2CB-DF8BC888432B}" srcOrd="3" destOrd="0" parTransId="{A684AAA5-ECC0-4795-8786-CF63CC4CE577}" sibTransId="{D7C236F2-FD02-485D-8D5A-6AE66364FEB0}"/>
    <dgm:cxn modelId="{CE58797C-18E6-43DE-9511-39B34E3D9B15}" type="presOf" srcId="{BB56D7AC-5724-409D-AAF3-9B68654242DA}" destId="{D739B808-6D3A-4B7D-BDD6-80454C8879B5}" srcOrd="0" destOrd="0" presId="urn:microsoft.com/office/officeart/2005/8/layout/vList2"/>
    <dgm:cxn modelId="{068C0A83-963B-4DC5-A9D4-06FFFF42778C}" srcId="{8E347903-F1DC-4F03-88D4-9DD3DAC9A813}" destId="{8CDE5597-AA17-45BE-BA0A-ECD716F631AE}" srcOrd="1" destOrd="0" parTransId="{E633FFA8-F6B1-42F8-A5C8-5649CD339122}" sibTransId="{CF898A2B-194D-48ED-B1F3-71C827BC0346}"/>
    <dgm:cxn modelId="{845E2192-E8FE-4813-8BA5-BE9A9165C8D0}" type="presOf" srcId="{2F1CAFE9-F1EF-44BC-86DA-EBF706D95BD1}" destId="{3C1C7D1E-16D4-4660-AD65-CAC38F404943}" srcOrd="0" destOrd="0" presId="urn:microsoft.com/office/officeart/2005/8/layout/vList2"/>
    <dgm:cxn modelId="{12A855CD-D7CD-4DBE-8590-930E535AE7AA}" type="presOf" srcId="{8E347903-F1DC-4F03-88D4-9DD3DAC9A813}" destId="{DFB89ED8-AAE1-4ABB-B5A3-A14B0B1BB2CF}" srcOrd="0" destOrd="0" presId="urn:microsoft.com/office/officeart/2005/8/layout/vList2"/>
    <dgm:cxn modelId="{FD54D2E1-A7D2-4ECA-8431-9C07C6F7A3B7}" type="presOf" srcId="{817A375D-C459-4BFB-B2CB-DF8BC888432B}" destId="{BAEDA75C-2413-4508-8C14-E6378C6B38DE}" srcOrd="0" destOrd="0" presId="urn:microsoft.com/office/officeart/2005/8/layout/vList2"/>
    <dgm:cxn modelId="{7A8E0CF7-3AF5-4C9E-AFC8-FDB660C314DA}" type="presOf" srcId="{8CDE5597-AA17-45BE-BA0A-ECD716F631AE}" destId="{21CB8FD5-404A-4438-A0F6-1243C77CC472}" srcOrd="0" destOrd="0" presId="urn:microsoft.com/office/officeart/2005/8/layout/vList2"/>
    <dgm:cxn modelId="{CF599F72-9FCB-4358-9D36-7BB39884F1BD}" type="presParOf" srcId="{DFB89ED8-AAE1-4ABB-B5A3-A14B0B1BB2CF}" destId="{D739B808-6D3A-4B7D-BDD6-80454C8879B5}" srcOrd="0" destOrd="0" presId="urn:microsoft.com/office/officeart/2005/8/layout/vList2"/>
    <dgm:cxn modelId="{DE3C2837-4E30-427A-B29E-9FE3FDE174F7}" type="presParOf" srcId="{DFB89ED8-AAE1-4ABB-B5A3-A14B0B1BB2CF}" destId="{D4EDE6E7-9A5D-4A64-AE53-A0BB346032F5}" srcOrd="1" destOrd="0" presId="urn:microsoft.com/office/officeart/2005/8/layout/vList2"/>
    <dgm:cxn modelId="{D8048DE7-2520-4F17-B8E7-DBB768731D33}" type="presParOf" srcId="{DFB89ED8-AAE1-4ABB-B5A3-A14B0B1BB2CF}" destId="{21CB8FD5-404A-4438-A0F6-1243C77CC472}" srcOrd="2" destOrd="0" presId="urn:microsoft.com/office/officeart/2005/8/layout/vList2"/>
    <dgm:cxn modelId="{45558B0E-3C75-415D-863F-7AB332F5AEFA}" type="presParOf" srcId="{DFB89ED8-AAE1-4ABB-B5A3-A14B0B1BB2CF}" destId="{53BD40E2-8914-49BA-90DE-44CC6F0C3822}" srcOrd="3" destOrd="0" presId="urn:microsoft.com/office/officeart/2005/8/layout/vList2"/>
    <dgm:cxn modelId="{879EEC54-B46B-438A-AF88-A67FE218A424}" type="presParOf" srcId="{DFB89ED8-AAE1-4ABB-B5A3-A14B0B1BB2CF}" destId="{3C1C7D1E-16D4-4660-AD65-CAC38F404943}" srcOrd="4" destOrd="0" presId="urn:microsoft.com/office/officeart/2005/8/layout/vList2"/>
    <dgm:cxn modelId="{398490C3-2831-42AB-A8E2-999993CF362C}" type="presParOf" srcId="{DFB89ED8-AAE1-4ABB-B5A3-A14B0B1BB2CF}" destId="{C44E91EA-335F-4C94-BF37-079C42AE3612}" srcOrd="5" destOrd="0" presId="urn:microsoft.com/office/officeart/2005/8/layout/vList2"/>
    <dgm:cxn modelId="{7823139F-2B9B-4329-B477-76488F071DD6}" type="presParOf" srcId="{DFB89ED8-AAE1-4ABB-B5A3-A14B0B1BB2CF}" destId="{BAEDA75C-2413-4508-8C14-E6378C6B38D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39B808-6D3A-4B7D-BDD6-80454C8879B5}">
      <dsp:nvSpPr>
        <dsp:cNvPr id="0" name=""/>
        <dsp:cNvSpPr/>
      </dsp:nvSpPr>
      <dsp:spPr>
        <a:xfrm>
          <a:off x="0" y="112070"/>
          <a:ext cx="5913437" cy="107515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Pharma Connect is a state-of-the-art platform designed to improve medication access and optimize pharmacy inventory management. By integrating real-time data, auditing, and advanced database features such as triggers, cursors, and packages, Pharma Connect ensures seamless operations and data accuracy.</a:t>
          </a:r>
        </a:p>
      </dsp:txBody>
      <dsp:txXfrm>
        <a:off x="52485" y="164555"/>
        <a:ext cx="5808467" cy="970186"/>
      </dsp:txXfrm>
    </dsp:sp>
    <dsp:sp modelId="{21CB8FD5-404A-4438-A0F6-1243C77CC472}">
      <dsp:nvSpPr>
        <dsp:cNvPr id="0" name=""/>
        <dsp:cNvSpPr/>
      </dsp:nvSpPr>
      <dsp:spPr>
        <a:xfrm>
          <a:off x="0" y="1224667"/>
          <a:ext cx="5913437" cy="1075156"/>
        </a:xfrm>
        <a:prstGeom prst="roundRect">
          <a:avLst/>
        </a:prstGeom>
        <a:gradFill rotWithShape="0">
          <a:gsLst>
            <a:gs pos="0">
              <a:schemeClr val="accent2">
                <a:hueOff val="-1130992"/>
                <a:satOff val="3728"/>
                <a:lumOff val="398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130992"/>
                <a:satOff val="3728"/>
                <a:lumOff val="3987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130992"/>
                <a:satOff val="3728"/>
                <a:lumOff val="3987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development process utilizes cutting-edge technologies, including </a:t>
          </a:r>
          <a:r>
            <a:rPr lang="en-US" sz="1300" b="1" kern="1200"/>
            <a:t>Oracle 21c Database</a:t>
          </a:r>
          <a:r>
            <a:rPr lang="en-US" sz="1300" kern="1200"/>
            <a:t> for high performance and scalability, and </a:t>
          </a:r>
          <a:r>
            <a:rPr lang="en-US" sz="1300" b="1" kern="1200"/>
            <a:t>Oracle SQL Developer</a:t>
          </a:r>
          <a:r>
            <a:rPr lang="en-US" sz="1300" kern="1200"/>
            <a:t>, a robust tool for database design and query optimization. Collaboration among the development team is streamlined through </a:t>
          </a:r>
          <a:r>
            <a:rPr lang="en-US" sz="1300" b="1" kern="1200"/>
            <a:t>GitHub</a:t>
          </a:r>
          <a:r>
            <a:rPr lang="en-US" sz="1300" kern="1200"/>
            <a:t>, which facilitates version control and efficient teamwork.</a:t>
          </a:r>
        </a:p>
      </dsp:txBody>
      <dsp:txXfrm>
        <a:off x="52485" y="1277152"/>
        <a:ext cx="5808467" cy="970186"/>
      </dsp:txXfrm>
    </dsp:sp>
    <dsp:sp modelId="{3C1C7D1E-16D4-4660-AD65-CAC38F404943}">
      <dsp:nvSpPr>
        <dsp:cNvPr id="0" name=""/>
        <dsp:cNvSpPr/>
      </dsp:nvSpPr>
      <dsp:spPr>
        <a:xfrm>
          <a:off x="0" y="2337263"/>
          <a:ext cx="5913437" cy="1075156"/>
        </a:xfrm>
        <a:prstGeom prst="roundRect">
          <a:avLst/>
        </a:prstGeom>
        <a:gradFill rotWithShape="0">
          <a:gsLst>
            <a:gs pos="0">
              <a:schemeClr val="accent2">
                <a:hueOff val="-2261984"/>
                <a:satOff val="7457"/>
                <a:lumOff val="797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261984"/>
                <a:satOff val="7457"/>
                <a:lumOff val="797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261984"/>
                <a:satOff val="7457"/>
                <a:lumOff val="797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These tools and features empower PharmaConnect to deliver a reliable, secure, and collaborative environment for pharmacies and patients, enhancing overall healthcare accessibility and inventory management.</a:t>
          </a:r>
        </a:p>
      </dsp:txBody>
      <dsp:txXfrm>
        <a:off x="52485" y="2389748"/>
        <a:ext cx="5808467" cy="970186"/>
      </dsp:txXfrm>
    </dsp:sp>
    <dsp:sp modelId="{BAEDA75C-2413-4508-8C14-E6378C6B38DE}">
      <dsp:nvSpPr>
        <dsp:cNvPr id="0" name=""/>
        <dsp:cNvSpPr/>
      </dsp:nvSpPr>
      <dsp:spPr>
        <a:xfrm>
          <a:off x="0" y="3449860"/>
          <a:ext cx="5913437" cy="1075156"/>
        </a:xfrm>
        <a:prstGeom prst="roundRect">
          <a:avLst/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It automates key processes, enhances data accuracy, and strengthens security. Future improvements may include more detailed audit logs, better real-time update mechanisms, and enhanced performance.</a:t>
          </a:r>
        </a:p>
      </dsp:txBody>
      <dsp:txXfrm>
        <a:off x="52485" y="3502345"/>
        <a:ext cx="5808467" cy="970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6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4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4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280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44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571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076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86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09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66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009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51A51-DD7F-4467-A546-2C84E4719606}" type="datetimeFigureOut">
              <a:rPr lang="en-US" smtClean="0"/>
              <a:t>5/24/2025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13E3D466-9FAC-4F53-A9C0-A16C2F0DC1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855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neon lights in a triangle shape&#10;&#10;Description automatically generated">
            <a:extLst>
              <a:ext uri="{FF2B5EF4-FFF2-40B4-BE49-F238E27FC236}">
                <a16:creationId xmlns:a16="http://schemas.microsoft.com/office/drawing/2014/main" id="{53912E04-AC42-E327-3D22-0B796DFC6C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00"/>
          <a:stretch/>
        </p:blipFill>
        <p:spPr>
          <a:xfrm>
            <a:off x="4614863" y="10"/>
            <a:ext cx="7577136" cy="60529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95CEF2-DCBE-282E-8BE7-2E2C4B6D1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414463"/>
            <a:ext cx="4023360" cy="2757487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rPr>
              <a:t>GROUP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0FF26-17FE-9B35-8C94-F53531FB7C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00563"/>
            <a:ext cx="4023359" cy="1552356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1600" dirty="0">
                <a:solidFill>
                  <a:srgbClr val="00B050"/>
                </a:solidFill>
              </a:rPr>
              <a:t>Good Morning Everyone!</a:t>
            </a:r>
          </a:p>
          <a:p>
            <a:pPr algn="l"/>
            <a:r>
              <a:rPr lang="en-US" sz="1600" dirty="0">
                <a:solidFill>
                  <a:srgbClr val="00B050"/>
                </a:solidFill>
              </a:rPr>
              <a:t>- Today, we'll dive into the world of software project management, focusing on project scope management.</a:t>
            </a:r>
          </a:p>
        </p:txBody>
      </p:sp>
      <p:pic>
        <p:nvPicPr>
          <p:cNvPr id="6" name="Video 4" title="Dots Connecting Lines">
            <a:hlinkClick r:id="" action="ppaction://media"/>
            <a:extLst>
              <a:ext uri="{FF2B5EF4-FFF2-40B4-BE49-F238E27FC236}">
                <a16:creationId xmlns:a16="http://schemas.microsoft.com/office/drawing/2014/main" id="{04C03FA3-7DFD-C443-4F0E-B4564EA3F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2485" y="-50287"/>
            <a:ext cx="12316969" cy="6958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AAC63B-0D34-B440-DA2D-BDF6336B327D}"/>
              </a:ext>
            </a:extLst>
          </p:cNvPr>
          <p:cNvSpPr txBox="1"/>
          <p:nvPr/>
        </p:nvSpPr>
        <p:spPr>
          <a:xfrm>
            <a:off x="1828800" y="1168478"/>
            <a:ext cx="7763774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           PHARMA CONNECT</a:t>
            </a:r>
          </a:p>
          <a:p>
            <a:pPr marL="0" marR="0"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Faculty of Information Technology </a:t>
            </a:r>
            <a:endParaRPr lang="en-US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Capstone Project Academic Year: 2025 </a:t>
            </a:r>
            <a:endParaRPr lang="en-US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 Code &amp; Name: Database Development with PL/SQL INSY 8311  </a:t>
            </a:r>
            <a:endParaRPr lang="en-US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Lecturer: Eric Maniraguha</a:t>
            </a:r>
          </a:p>
          <a:p>
            <a:pPr marL="0" marR="0" algn="just">
              <a:lnSpc>
                <a:spcPct val="1500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Presenter: Ndahindurwa Gael  ID: 25512  </a:t>
            </a:r>
            <a:endParaRPr lang="en-US" sz="2400" dirty="0">
              <a:solidFill>
                <a:schemeClr val="bg2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D918F-9AFE-F051-81CE-8B3EA2D52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16" y="25695"/>
            <a:ext cx="5740400" cy="106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64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5933-4F44-8826-D320-5952FC91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Packages</a:t>
            </a:r>
            <a:br>
              <a:rPr lang="en-US" dirty="0"/>
            </a:br>
            <a:endParaRPr lang="en-US" b="1" i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C2D9-0694-CE07-C8D5-DFCDE0C90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7986"/>
            <a:ext cx="9603275" cy="366844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What is a Package?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package is a collection of related procedures, functions, and variables that help organize database code.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Use Case</a:t>
            </a:r>
            <a:r>
              <a:rPr lang="en-US" sz="1800" dirty="0"/>
              <a:t>: Used for modularizing auditing functions (e.g., tracking inventory changes and logging updates).</a:t>
            </a:r>
          </a:p>
          <a:p>
            <a:pPr marL="0" indent="0">
              <a:buNone/>
            </a:pPr>
            <a:r>
              <a:rPr lang="en-US" sz="1800" b="1" dirty="0"/>
              <a:t> Package Demonstration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Example Package Code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the structure of a package used for auditing user activities or inventory changes.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Demonstration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Walk through how packages make the code more maintainable and reusable.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67235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1C3A99ED-51A6-A721-402C-8C9187C53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7A928F-995C-32FF-05FE-2F5032F9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Auditing and Security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51579" y="1986454"/>
            <a:ext cx="9603275" cy="4162097"/>
          </a:xfrm>
        </p:spPr>
        <p:txBody>
          <a:bodyPr>
            <a:normAutofit lnSpcReduction="10000"/>
          </a:bodyPr>
          <a:lstStyle/>
          <a:p>
            <a:pPr marL="0" marR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Auditing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Track user activities and changes to sensitive data.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Use triggers and logging functions to automatically track updates (e.g., medication stock levels, pharmacy info updates).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Audit Log Example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Who performed the update, what was updated, and when it occurred.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Access Control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Use roles and privileges to control who can access or modify sensitive data.</a:t>
            </a:r>
          </a:p>
          <a:p>
            <a:pPr marL="342900" marR="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>
              <a:lnSpc>
                <a:spcPct val="150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73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AAF106A0-1EB6-B3E8-4607-957D0F456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4CE69-63A2-18E9-2971-6B18C67A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93800"/>
            <a:ext cx="3723246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Security and Auditing Demonstration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81F3-AB55-F46A-3306-BDBE24A3C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328613"/>
            <a:ext cx="6085091" cy="59884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Security Features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how restricted access and role-based permissions protect sensitive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Demonstrate how the auditing system logs each modification to pharmacy inventory or medication records.</a:t>
            </a:r>
          </a:p>
          <a:p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998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A3B61-6FD2-E68C-7EA4-7D0D647D2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6C46382C-4E08-9416-8498-E5999C8FD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28A6A1-9125-4DE3-5F53-A395BB6C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Validation in </a:t>
            </a:r>
            <a:r>
              <a:rPr lang="en-US" dirty="0" err="1"/>
              <a:t>PharmaConnect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59B87B-B73C-7A82-CBE4-2919F3A9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86454"/>
            <a:ext cx="9603275" cy="4162097"/>
          </a:xfrm>
        </p:spPr>
        <p:txBody>
          <a:bodyPr>
            <a:noAutofit/>
          </a:bodyPr>
          <a:lstStyle/>
          <a:p>
            <a:pPr marL="0" marR="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Security &amp; Compliance Validation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Validates user authentication, encrypts sensitive data, and controls access to critical operations.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Validation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Verifies inventory updates and medication availability in real-time.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Business Logic Validation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20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Ensures stock limits, authorized personnel, and transaction auditing.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2905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AAF106A0-1EB6-B3E8-4607-957D0F456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4CE69-63A2-18E9-2971-6B18C67A4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541" y="1193800"/>
            <a:ext cx="4081780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Effective Use of Attributes and Functions in Pharma Connect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081F3-AB55-F46A-3306-BDBE24A3C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328613"/>
            <a:ext cx="6085091" cy="5988465"/>
          </a:xfrm>
        </p:spPr>
        <p:txBody>
          <a:bodyPr anchor="ctr">
            <a:noAutofit/>
          </a:bodyPr>
          <a:lstStyle/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Attributes</a:t>
            </a:r>
            <a:endParaRPr lang="en-US" sz="1800" kern="1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Patient Details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Records essential patient information.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Medication Info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Manages inventory details like stock and expiry..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 Roles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Controls access based on user roles.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Functions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Inventory Management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Automates stock updates and expiry tracking.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Prescription Validation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Verifies medication availability and dosage accuracy.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Alerts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Sends notifications for low stock or issues.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Audit Trails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Logs transactions for compliance and traceability.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9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49330-C109-96E0-7C85-4812C77B2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024B41-828A-CA6D-4D6C-D6434B693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767A289E-04DF-BF39-5D77-F50C6FDB1B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3F9EB887-FEDA-E3CE-A17E-02449E634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8435E912-356B-0CB0-7411-6C128BFC3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CD63F5-678E-80D0-056B-D8F79A35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E6DD8-61F2-0FCE-1453-FA767D421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93800"/>
            <a:ext cx="3723246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Performance Considerations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2609B31-7EEC-2649-53CA-70A0852B4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32EF6-1E5C-253A-3735-CFC6DC60F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328613"/>
            <a:ext cx="6085091" cy="59884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Triggers, Cursors, and Packages Impact 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Discuss the impact on performance, particularly when handling large datasets and high-volume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Optimization</a:t>
            </a:r>
            <a:r>
              <a:rPr lang="en-US" sz="1800" dirty="0"/>
              <a:t>: Techniques used to reduce performance overhead (e.g., minimizing trigger execution time, optimizing cursor queries).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6D67DC44-AC1D-54DA-DE40-9D776A9EC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59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317CE-8891-ABD2-5D4F-665466D8C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6029143-9CBC-7156-29CF-32ABE6799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5CCEAF49-8546-B924-76A0-250DD36179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</a:blip>
          <a:srcRect l="2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1" name="Slide Number Placeholder 7">
            <a:extLst>
              <a:ext uri="{FF2B5EF4-FFF2-40B4-BE49-F238E27FC236}">
                <a16:creationId xmlns:a16="http://schemas.microsoft.com/office/drawing/2014/main" id="{B6294A5C-C1A8-D67A-168D-FA824DCF7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E810B679-50E7-48EB-F35C-9D96341AF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E0A324-7C56-6338-9181-A1BA6354F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59E42-08B6-4E0C-854B-6ADB3242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193800"/>
            <a:ext cx="3723246" cy="4699000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3D1D70-7821-A2C4-3128-0D79F71E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D7CE7-D899-0F99-44B6-3B4F6C90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328613"/>
            <a:ext cx="6085091" cy="598846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Challenges 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Complex PL/SQL debugging during trigger and cursor implementation.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Managing large volumes of audit data and ensuring system scalability.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Handling concurrency in real-time updates across multiple pharmacies.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9" name="Date Placeholder 1">
            <a:extLst>
              <a:ext uri="{FF2B5EF4-FFF2-40B4-BE49-F238E27FC236}">
                <a16:creationId xmlns:a16="http://schemas.microsoft.com/office/drawing/2014/main" id="{66507DED-CD2A-727F-AD5A-F4B04E01B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89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01FA4B-5E3A-F15C-BC41-7D702CEA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 b="1" i="1" dirty="0"/>
              <a:t>Conclusion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859F52-8FD2-32C2-2DC2-6E73D3159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9692374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9207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937515-072D-7E85-1BF7-46C28657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D8F849E-0177-77DD-7775-FA2F1E5DD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5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698410-DF9F-9CF8-5848-F03EF051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1FA367-ABF2-8426-43FB-4EB93C1A1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495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Project Overview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Briefly introduce </a:t>
            </a:r>
            <a:r>
              <a:rPr lang="en-US" b="1" dirty="0"/>
              <a:t>Pharma Connect</a:t>
            </a:r>
            <a:r>
              <a:rPr lang="en-US" dirty="0"/>
              <a:t> – a database-driven web application designed to improve medication accessibility for patients and optimize pharmacy inventory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Discuss the challenges in accessing medications and inefficient inventory management in pharmacies.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Introduce the need for a </a:t>
            </a:r>
            <a:r>
              <a:rPr lang="en-US" b="1" dirty="0"/>
              <a:t>centralized, real-time database solution</a:t>
            </a:r>
            <a:r>
              <a:rPr lang="en-US" dirty="0"/>
              <a:t> for tracking medication availability and pharmacy inventory.</a:t>
            </a:r>
          </a:p>
        </p:txBody>
      </p:sp>
    </p:spTree>
    <p:extLst>
      <p:ext uri="{BB962C8B-B14F-4D97-AF65-F5344CB8AC3E}">
        <p14:creationId xmlns:p14="http://schemas.microsoft.com/office/powerpoint/2010/main" val="2259846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FC40C2E6-C797-9737-0538-0EBD330AB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85" r="-1" b="-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kern="100" baseline="0" dirty="0">
                <a:latin typeface="Times New Roman" panose="02020603050405020304" pitchFamily="18" charset="0"/>
              </a:rPr>
              <a:t>Problem Statement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51579" y="2015731"/>
            <a:ext cx="9603275" cy="4495427"/>
          </a:xfrm>
        </p:spPr>
        <p:txBody>
          <a:bodyPr>
            <a:normAutofit/>
          </a:bodyPr>
          <a:lstStyle/>
          <a:p>
            <a:pPr marL="0" marR="0" lvl="0" indent="0" rtl="0">
              <a:buNone/>
            </a:pPr>
            <a:r>
              <a:rPr lang="en-US" sz="1800" b="1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Medication Accessibility and Inventory Management</a:t>
            </a:r>
          </a:p>
          <a:p>
            <a:pPr marL="0" marR="0" lvl="0" indent="0" rtl="0">
              <a:buNone/>
            </a:pPr>
            <a:endParaRPr lang="en-US" sz="1800" b="0" i="0" u="none" strike="noStrike" kern="100" baseline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Patients: Inconsistent access to medication, multiple trips, especially hard for elderly or remote patients</a:t>
            </a:r>
            <a:r>
              <a:rPr lang="en-US" sz="1800" kern="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b="0" i="0" u="none" strike="noStrike" kern="1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Pharmacies: Outdated inventory tracking leads to stockouts, overstocking, and frustrated customers.</a:t>
            </a:r>
          </a:p>
        </p:txBody>
      </p:sp>
    </p:spTree>
    <p:extLst>
      <p:ext uri="{BB962C8B-B14F-4D97-AF65-F5344CB8AC3E}">
        <p14:creationId xmlns:p14="http://schemas.microsoft.com/office/powerpoint/2010/main" val="79173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A1939F-F165-93BE-1888-6A687376D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u="none" strike="noStrike" kern="100" baseline="0" dirty="0">
                <a:latin typeface="Times New Roman" panose="02020603050405020304" pitchFamily="18" charset="0"/>
              </a:rPr>
              <a:t>Proposed Solution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451579" y="2658263"/>
            <a:ext cx="9603275" cy="2808082"/>
          </a:xfrm>
        </p:spPr>
        <p:txBody>
          <a:bodyPr>
            <a:normAutofit/>
          </a:bodyPr>
          <a:lstStyle/>
          <a:p>
            <a:pPr marL="0" marR="0" lvl="0" indent="0" rtl="0">
              <a:buNone/>
            </a:pPr>
            <a:r>
              <a:rPr lang="en-US" sz="1800" b="1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Introducing </a:t>
            </a:r>
            <a:r>
              <a:rPr lang="en-US" sz="1800" b="1" i="0" u="none" strike="noStrike" kern="100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PharmaConnect</a:t>
            </a:r>
            <a:endParaRPr lang="en-US" sz="1800" b="0" i="0" u="none" strike="noStrike" kern="100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centralized platform that connects patients and pharmacies in real time.</a:t>
            </a: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patients to search medications, check stock levels, and receive alerts.</a:t>
            </a:r>
          </a:p>
          <a:p>
            <a:r>
              <a:rPr lang="en-US" sz="1800" b="0" i="0" u="none" strike="noStrike" kern="1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Pharmacies benefit from better inventory management and increased customer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1998739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DDB55A-7363-A28C-18DC-AAEC3C46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D168CE-45F3-7252-C845-EC81FE47C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F930B8D-2EE0-EE58-A0F5-C525C7F47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37FA0D-A0DF-C980-A56C-C4626DE75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658263"/>
            <a:ext cx="9603275" cy="28080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Project Goals 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Improve Medication Accessibility</a:t>
            </a:r>
            <a:r>
              <a:rPr lang="en-US" sz="1800" dirty="0"/>
              <a:t>: Allow patients to find medications in local pharmacies in real-time.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Optimize Pharmacy Inventory</a:t>
            </a:r>
            <a:r>
              <a:rPr lang="en-US" sz="1800" dirty="0"/>
              <a:t>: Help pharmacies reduce stockouts and overstocking through real-time updates.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Enhance Communication</a:t>
            </a:r>
            <a:r>
              <a:rPr lang="en-US" sz="1800" dirty="0"/>
              <a:t>: Enable pharmacies to update inventory data in real-time, improving patient experience.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Provide Cost Transparency</a:t>
            </a:r>
            <a:r>
              <a:rPr lang="en-US" sz="1800" dirty="0"/>
              <a:t>: Integrate insurance providers to show medication costs based on insurance.</a:t>
            </a:r>
          </a:p>
        </p:txBody>
      </p:sp>
    </p:spTree>
    <p:extLst>
      <p:ext uri="{BB962C8B-B14F-4D97-AF65-F5344CB8AC3E}">
        <p14:creationId xmlns:p14="http://schemas.microsoft.com/office/powerpoint/2010/main" val="133286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62E214-5F85-0BE2-DDE6-512E7C7A1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2543323"/>
            <a:ext cx="6143604" cy="3616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785C5-E691-1B08-579D-C192F9E18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42963"/>
            <a:ext cx="10591999" cy="971549"/>
          </a:xfrm>
        </p:spPr>
        <p:txBody>
          <a:bodyPr>
            <a:normAutofit/>
          </a:bodyPr>
          <a:lstStyle/>
          <a:p>
            <a:r>
              <a:rPr lang="en-US" dirty="0"/>
              <a:t>Advanced Database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57B3-0C74-0656-C306-45156E9FB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8" y="2249766"/>
            <a:ext cx="4550391" cy="407030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Triggers </a:t>
            </a:r>
            <a:r>
              <a:rPr lang="en-US" sz="18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Definition </a:t>
            </a:r>
            <a:r>
              <a:rPr lang="en-US" sz="1800" dirty="0"/>
              <a:t>: Automatically execute procedures in response to specific events (INSERT, UPDATE, DELETE).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Use Case</a:t>
            </a:r>
            <a:r>
              <a:rPr lang="en-US" sz="1800" dirty="0"/>
              <a:t>: Automatically check stock levels when inventory is updated to ensure no stockouts.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Example</a:t>
            </a:r>
            <a:r>
              <a:rPr lang="en-US" sz="1800" dirty="0"/>
              <a:t>: Trigger that checks if a medication stock drops below a certain threshold before allowing an update.</a:t>
            </a:r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967151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4DA89E-8C9B-CC99-AF7A-286BBBE2C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1E7AC-4145-8095-00FE-4A555896A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Trigger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759788"/>
            <a:ext cx="9141659" cy="3579963"/>
          </a:xfrm>
        </p:spPr>
        <p:txBody>
          <a:bodyPr>
            <a:noAutofit/>
          </a:bodyPr>
          <a:lstStyle/>
          <a:p>
            <a:pPr marL="0" marR="0" indent="0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sz="1800" dirty="0"/>
              <a:t>Compound Triggers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Definition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Compound triggers are more advanced and designed to handle multiple timing points (</a:t>
            </a:r>
            <a:r>
              <a:rPr lang="en-US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kern="0" dirty="0"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etc.) for a single event, within one trigger body.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Scope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Can handle multiple operations or events, combining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row-level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statement-level</a:t>
            </a:r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triggers in a single structure.</a:t>
            </a:r>
            <a:endParaRPr lang="en-US" sz="1800" kern="1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200000"/>
              </a:lnSpc>
              <a:spcAft>
                <a:spcPts val="800"/>
              </a:spcAft>
            </a:pPr>
            <a:r>
              <a:rPr lang="en-US" sz="1800" dirty="0"/>
              <a:t>The trigger works by automatically checking stock levels before any updates to the inventory. If the stock level falls below a predefined minimum threshold, the trigger raises an error, blocking the update and maintaining stock integrity in real-time.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0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spiral structure">
            <a:extLst>
              <a:ext uri="{FF2B5EF4-FFF2-40B4-BE49-F238E27FC236}">
                <a16:creationId xmlns:a16="http://schemas.microsoft.com/office/drawing/2014/main" id="{30C95E57-7BC1-DFC7-B70F-AE4D9C2F6D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08993" y="798974"/>
            <a:ext cx="3708777" cy="2194392"/>
          </a:xfrm>
        </p:spPr>
        <p:txBody>
          <a:bodyPr>
            <a:noAutofit/>
          </a:bodyPr>
          <a:lstStyle/>
          <a:p>
            <a:r>
              <a:rPr lang="en-US" sz="2400" dirty="0"/>
              <a:t>Cursors</a:t>
            </a:r>
            <a:endParaRPr lang="en-US" sz="3200" dirty="0"/>
          </a:p>
        </p:txBody>
      </p:sp>
      <p:pic>
        <p:nvPicPr>
          <p:cNvPr id="14" name="Content Placeholder 13" descr="Human &lt;strong&gt;Brain&lt;/strong&gt; Images | Free Vectors, PNGs, Mockups &amp; Backgrounds - rawpixel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420" y="798973"/>
            <a:ext cx="4524703" cy="4829317"/>
          </a:xfrm>
        </p:spPr>
      </p:pic>
      <p:sp>
        <p:nvSpPr>
          <p:cNvPr id="15" name="Text Placeholder 14"/>
          <p:cNvSpPr>
            <a:spLocks noGrp="1"/>
          </p:cNvSpPr>
          <p:nvPr>
            <p:ph type="body" sz="half" idx="2"/>
          </p:nvPr>
        </p:nvSpPr>
        <p:spPr>
          <a:xfrm>
            <a:off x="1008993" y="3269411"/>
            <a:ext cx="5202621" cy="2516534"/>
          </a:xfrm>
        </p:spPr>
        <p:txBody>
          <a:bodyPr>
            <a:normAutofit/>
          </a:bodyPr>
          <a:lstStyle/>
          <a:p>
            <a:r>
              <a:rPr lang="en-US" sz="1800" b="1" dirty="0"/>
              <a:t>What is a Cursor 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Cursors are used to handle multi-row queries by processing records one at a time.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Use Case</a:t>
            </a:r>
            <a:r>
              <a:rPr lang="en-US" sz="1800" dirty="0"/>
              <a:t>: Iterate over audit logs or large datasets to update records based on specific conditions.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495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55933-4F44-8826-D320-5952FC91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Cursor Demonstration</a:t>
            </a:r>
            <a:endParaRPr lang="en-US" b="1" i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C2D9-0694-CE07-C8D5-DFCDE0C90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684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Cursor Demonstration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Example Cursor Code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 how you used a cursor to loop through a list of medications, checking their availability across pharmacies.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Demonstration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Walk through the logic of how the cursor improves performance and allows efficient data processing.</a:t>
            </a:r>
          </a:p>
        </p:txBody>
      </p:sp>
    </p:spTree>
    <p:extLst>
      <p:ext uri="{BB962C8B-B14F-4D97-AF65-F5344CB8AC3E}">
        <p14:creationId xmlns:p14="http://schemas.microsoft.com/office/powerpoint/2010/main" val="2345659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M WORK.potx" id="{E3F57394-C7DC-434C-AA18-2B4B291397F1}" vid="{F9184AC4-0D4D-4FDD-B448-62E6B0C905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291</TotalTime>
  <Words>1075</Words>
  <Application>Microsoft Office PowerPoint</Application>
  <PresentationFormat>Widescreen</PresentationFormat>
  <Paragraphs>106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Symbol</vt:lpstr>
      <vt:lpstr>Times New Roman</vt:lpstr>
      <vt:lpstr>Gallery</vt:lpstr>
      <vt:lpstr>GROUP 1</vt:lpstr>
      <vt:lpstr>Introduction</vt:lpstr>
      <vt:lpstr>Problem Statement</vt:lpstr>
      <vt:lpstr>Proposed Solution</vt:lpstr>
      <vt:lpstr>Objectives</vt:lpstr>
      <vt:lpstr>Advanced Database Features</vt:lpstr>
      <vt:lpstr>Trigger Demonstration</vt:lpstr>
      <vt:lpstr>Cursors</vt:lpstr>
      <vt:lpstr>Cursor Demonstration</vt:lpstr>
      <vt:lpstr>Packages </vt:lpstr>
      <vt:lpstr>Auditing and Security</vt:lpstr>
      <vt:lpstr>Security and Auditing Demonstration</vt:lpstr>
      <vt:lpstr>Validation in PharmaConnect</vt:lpstr>
      <vt:lpstr>Effective Use of Attributes and Functions in Pharma Connect</vt:lpstr>
      <vt:lpstr>Performance Considerations</vt:lpstr>
      <vt:lpstr>Limitations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ishimwe patience</dc:creator>
  <cp:lastModifiedBy>honore girineza</cp:lastModifiedBy>
  <cp:revision>21</cp:revision>
  <dcterms:created xsi:type="dcterms:W3CDTF">2024-12-04T14:13:14Z</dcterms:created>
  <dcterms:modified xsi:type="dcterms:W3CDTF">2025-05-24T15:26:05Z</dcterms:modified>
</cp:coreProperties>
</file>